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301" r:id="rId5"/>
    <p:sldId id="310" r:id="rId6"/>
    <p:sldId id="302" r:id="rId7"/>
    <p:sldId id="260" r:id="rId8"/>
    <p:sldId id="308" r:id="rId9"/>
    <p:sldId id="306" r:id="rId10"/>
    <p:sldId id="307" r:id="rId11"/>
    <p:sldId id="303" r:id="rId12"/>
    <p:sldId id="304" r:id="rId13"/>
    <p:sldId id="305" r:id="rId14"/>
    <p:sldId id="261" r:id="rId15"/>
    <p:sldId id="264" r:id="rId16"/>
    <p:sldId id="266" r:id="rId17"/>
    <p:sldId id="291" r:id="rId18"/>
    <p:sldId id="309" r:id="rId19"/>
    <p:sldId id="267" r:id="rId20"/>
    <p:sldId id="268" r:id="rId21"/>
    <p:sldId id="269" r:id="rId22"/>
    <p:sldId id="311" r:id="rId23"/>
    <p:sldId id="270" r:id="rId24"/>
    <p:sldId id="271" r:id="rId25"/>
    <p:sldId id="272" r:id="rId26"/>
    <p:sldId id="275" r:id="rId27"/>
    <p:sldId id="277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939" autoAdjust="0"/>
  </p:normalViewPr>
  <p:slideViewPr>
    <p:cSldViewPr snapToGrid="0" showGuides="1">
      <p:cViewPr varScale="1">
        <p:scale>
          <a:sx n="76" d="100"/>
          <a:sy n="76" d="100"/>
        </p:scale>
        <p:origin x="94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D970E-A3BA-4820-80CF-08718AFF590E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7E9AA-A1CC-4B70-B9CC-5EE00D4F15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98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34withyou/90002648997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naver.com/34withyou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34withyou/9000264899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naver.com/34withyou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naver.com/34withyou/9000264899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log.naver.com/34withyou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56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8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534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079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0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(circuit switching)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 방식에서는 목적지로 전송을 하기 전에 먼저 회선을 설정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회선이 설정되어 해제되기 전까지 데이터를 전송하지 않을 때에도 다른 컴퓨터들이 이 회선을 이용할 수 없으므로 회선의 이용률 측면에서는 불리함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번 설정되어 전송을 시작하면 다시 경로를 찾기 위한 노력이 필요 없으므로 음성과 같은 실시간 데이터를 전송하는데 적합함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독점해서 사용하기 때문에 대량의 데이터를 고속으로 전송할 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회선교환의 대표적인 예는 전화망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(packet switching)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방식은 회선교환과 달리 고정된 경로가 미리 설정되지 않음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단위로 독립적으로 이루어지며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패킷들은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상태 등에 따라 각기 다른 전송 경로를 가질 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고정된 경로를 설정하지 않으므로 동일한 경로를 다른 목적지로 가는 여러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패킷들이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공유하므로 통신회선을 보다 효율적으로 사용 가능 </a:t>
            </a:r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방식의 대표적인 경우가 인터넷임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130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위에서도 잠깐 나왔지만 이 </a:t>
            </a:r>
            <a:r>
              <a:rPr lang="en-US" altLang="ko-KR" dirty="0"/>
              <a:t>HTML</a:t>
            </a:r>
            <a:r>
              <a:rPr lang="ko-KR" altLang="en-US" dirty="0"/>
              <a:t>이라는 형태의 문서를 사용자에게 보여주고 보여지는 것은 웹 클라이언트와 웹 </a:t>
            </a:r>
            <a:r>
              <a:rPr lang="ko-KR" altLang="en-US" dirty="0" err="1"/>
              <a:t>서버라는</a:t>
            </a:r>
            <a:r>
              <a:rPr lang="ko-KR" altLang="en-US" dirty="0"/>
              <a:t> 것에 의해</a:t>
            </a:r>
            <a:r>
              <a:rPr lang="ko-KR" altLang="en-US" baseline="0" dirty="0"/>
              <a:t> 화면에 표시가 됩니다</a:t>
            </a:r>
            <a:r>
              <a:rPr lang="en-US" altLang="ko-KR" baseline="0"/>
              <a:t>.</a:t>
            </a:r>
            <a:endParaRPr lang="en-US" altLang="ko-KR" baseline="0" dirty="0"/>
          </a:p>
          <a:p>
            <a:r>
              <a:rPr lang="ko-KR" altLang="en-US" baseline="0" dirty="0"/>
              <a:t>간단히 정의해보면 클라이언트는 클릭한 페이지를 요청하는 </a:t>
            </a:r>
            <a:r>
              <a:rPr lang="en-US" altLang="ko-KR" baseline="0" dirty="0"/>
              <a:t>PC</a:t>
            </a:r>
            <a:r>
              <a:rPr lang="ko-KR" altLang="en-US" baseline="0" dirty="0"/>
              <a:t>이고 서버는 요청한 페이지를 찾아서 제공해주는 </a:t>
            </a:r>
            <a:r>
              <a:rPr lang="en-US" altLang="ko-KR" baseline="0" dirty="0"/>
              <a:t>PC</a:t>
            </a:r>
            <a:r>
              <a:rPr lang="ko-KR" altLang="en-US" baseline="0" dirty="0"/>
              <a:t>이라고 할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지금부터는 </a:t>
            </a:r>
            <a:endParaRPr lang="en-US" altLang="ko-KR" baseline="0" dirty="0"/>
          </a:p>
          <a:p>
            <a:r>
              <a:rPr lang="ko-KR" altLang="en-US" baseline="0" dirty="0"/>
              <a:t>이 클라이언트와 </a:t>
            </a:r>
            <a:r>
              <a:rPr lang="ko-KR" altLang="en-US" baseline="0" dirty="0" err="1"/>
              <a:t>서버라는</a:t>
            </a:r>
            <a:r>
              <a:rPr lang="ko-KR" altLang="en-US" baseline="0" dirty="0"/>
              <a:t> 용어를 자주 사용하기 때문에 잘 기억하시기 바랍니다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그러면 클라이언트와 서버가 어떤 동작으로 화면에 표시가 되는지 한 번 </a:t>
            </a:r>
            <a:endParaRPr lang="en-US" altLang="ko-KR" baseline="0" dirty="0"/>
          </a:p>
          <a:p>
            <a:r>
              <a:rPr lang="ko-KR" altLang="en-US" baseline="0" dirty="0"/>
              <a:t>살펴보도록 하겠습니다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5902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어플리케이션이라는 것은 </a:t>
            </a:r>
            <a:r>
              <a:rPr lang="en-US" altLang="ko-KR" dirty="0"/>
              <a:t>~</a:t>
            </a:r>
            <a:r>
              <a:rPr lang="ko-KR" altLang="en-US" baseline="0" dirty="0"/>
              <a:t> 프로그램입니다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r>
              <a:rPr lang="ko-KR" altLang="en-US" dirty="0"/>
              <a:t>쉽게 말해서 저희들이 사용하는 마이크로소프트사의 인터넷익스플로러나 구글의 크롬 파이어폭스</a:t>
            </a:r>
            <a:r>
              <a:rPr lang="ko-KR" altLang="en-US" baseline="0" dirty="0"/>
              <a:t> 이것들을 웹 브라우저라고 부르는데</a:t>
            </a:r>
            <a:endParaRPr lang="en-US" altLang="ko-KR" baseline="0" dirty="0"/>
          </a:p>
          <a:p>
            <a:r>
              <a:rPr lang="ko-KR" altLang="en-US" baseline="0" dirty="0"/>
              <a:t>이런 웹 브라우저를 통해서 실행되는 프로그램을 웹 어플리케이션이라고 합니다</a:t>
            </a:r>
            <a:r>
              <a:rPr lang="en-US" altLang="ko-KR" baseline="0" dirty="0"/>
              <a:t>.  </a:t>
            </a:r>
            <a:r>
              <a:rPr lang="ko-KR" altLang="en-US" baseline="0" dirty="0"/>
              <a:t>그럼 여기서 웹 브라우저라는 녀석도 웹 어플리케이션일까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라는 의문이 들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웹 브라우저는 인터넷이라는 공간에서 웹이라는 서비스를 이용할 수 있게 해서 정보를 검색하는데 사용하는</a:t>
            </a:r>
            <a:endParaRPr lang="en-US" altLang="ko-KR" baseline="0" dirty="0"/>
          </a:p>
          <a:p>
            <a:r>
              <a:rPr lang="ko-KR" altLang="en-US" baseline="0" dirty="0" err="1"/>
              <a:t>응용프로그램입니다</a:t>
            </a:r>
            <a:r>
              <a:rPr lang="en-US" altLang="ko-KR" baseline="0" dirty="0"/>
              <a:t>.  </a:t>
            </a:r>
            <a:r>
              <a:rPr lang="ko-KR" altLang="en-US" baseline="0" dirty="0"/>
              <a:t>그래서 웹 브라우저가 웹 어플리케이션과 </a:t>
            </a:r>
            <a:r>
              <a:rPr lang="ko-KR" altLang="en-US" baseline="0" dirty="0" err="1"/>
              <a:t>같다라기보다는</a:t>
            </a:r>
            <a:r>
              <a:rPr lang="ko-KR" altLang="en-US" baseline="0" dirty="0"/>
              <a:t> 웹 어플리케이션에 속한다</a:t>
            </a:r>
            <a:r>
              <a:rPr lang="en-US" altLang="ko-KR" baseline="0" dirty="0"/>
              <a:t>~</a:t>
            </a:r>
            <a:r>
              <a:rPr lang="ko-KR" altLang="en-US" baseline="0" dirty="0"/>
              <a:t>라고 할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&lt;</a:t>
            </a:r>
            <a:r>
              <a:rPr lang="ko-KR" altLang="en-US" baseline="0" dirty="0" err="1"/>
              <a:t>지적사항</a:t>
            </a:r>
            <a:r>
              <a:rPr lang="en-US" altLang="ko-KR" baseline="0" dirty="0"/>
              <a:t>&gt;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어플리케이션이 뭔지 한 번 더 학생들에게 언급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77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이 아니라 다대</a:t>
            </a:r>
            <a:r>
              <a:rPr lang="en-US" altLang="ko-KR" dirty="0"/>
              <a:t>1</a:t>
            </a:r>
            <a:r>
              <a:rPr lang="ko-KR" altLang="en-US" dirty="0"/>
              <a:t>로 연결하게 된다면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부분은 웹의 역사를 설명할 때도 나왔는데 뭘까요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인터넷이라는 거대한 네트워크가 되기 전에는</a:t>
            </a:r>
            <a:endParaRPr lang="en-US" altLang="ko-KR" baseline="0" dirty="0"/>
          </a:p>
          <a:p>
            <a:r>
              <a:rPr lang="ko-KR" altLang="en-US" baseline="0" dirty="0"/>
              <a:t>각 지역 혹은 나라마다 네트워크가 존재를 했었고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87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en-US" altLang="ko-KR" dirty="0"/>
              <a:t>1</a:t>
            </a:r>
            <a:r>
              <a:rPr lang="ko-KR" altLang="en-US" dirty="0"/>
              <a:t>대</a:t>
            </a:r>
            <a:r>
              <a:rPr lang="en-US" altLang="ko-KR" dirty="0"/>
              <a:t>1</a:t>
            </a:r>
            <a:r>
              <a:rPr lang="ko-KR" altLang="en-US" dirty="0"/>
              <a:t>이 아니라 다대</a:t>
            </a:r>
            <a:r>
              <a:rPr lang="en-US" altLang="ko-KR" dirty="0"/>
              <a:t>1</a:t>
            </a:r>
            <a:r>
              <a:rPr lang="ko-KR" altLang="en-US" dirty="0"/>
              <a:t>로 연결하게 된다면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 부분은 웹의 역사를 설명할 때도 나왔는데 뭘까요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인터넷이라는 거대한 네트워크가 되기 전에는</a:t>
            </a:r>
            <a:endParaRPr lang="en-US" altLang="ko-KR" baseline="0" dirty="0"/>
          </a:p>
          <a:p>
            <a:r>
              <a:rPr lang="ko-KR" altLang="en-US" baseline="0" dirty="0"/>
              <a:t>각 지역 혹은 나라마다 네트워크가 존재를 했었고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43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이들을 연결하여 소통하기 위해서는 하나의 규약을 필요로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기본이 되는 </a:t>
            </a:r>
            <a:r>
              <a:rPr lang="ko-KR" altLang="en-US" baseline="0" dirty="0" err="1"/>
              <a:t>통신규약이</a:t>
            </a:r>
            <a:endParaRPr lang="en-US" altLang="ko-KR" baseline="0" dirty="0"/>
          </a:p>
          <a:p>
            <a:r>
              <a:rPr lang="en-US" altLang="ko-KR" baseline="0" dirty="0"/>
              <a:t>Protocol</a:t>
            </a:r>
            <a:r>
              <a:rPr lang="ko-KR" altLang="en-US" baseline="0" dirty="0"/>
              <a:t>이라는 것이고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573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802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프로토콜은 컴퓨터 간에 무슨 행동을 수행할 것인지에 대한 약속이고</a:t>
            </a:r>
            <a:endParaRPr lang="en-US" altLang="ko-KR" dirty="0"/>
          </a:p>
          <a:p>
            <a:r>
              <a:rPr lang="ko-KR" altLang="en-US" baseline="0" dirty="0"/>
              <a:t>위에서 언급했던 것들이 바로 </a:t>
            </a:r>
            <a:r>
              <a:rPr lang="en-US" altLang="ko-KR" baseline="0" dirty="0"/>
              <a:t>TCP/IP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HTTP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  <a:endParaRPr lang="en-US" altLang="ko-KR" dirty="0"/>
          </a:p>
          <a:p>
            <a:r>
              <a:rPr lang="ko-KR" altLang="en-US" dirty="0"/>
              <a:t>그러면 이것들에 대해 좀더 알아보도록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301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이들을 연결하여 소통하기 위해서는 하나의 규약을 필요로 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 기본이 되는 </a:t>
            </a:r>
            <a:r>
              <a:rPr lang="ko-KR" altLang="en-US" baseline="0" dirty="0" err="1"/>
              <a:t>통신규약이</a:t>
            </a:r>
            <a:endParaRPr lang="en-US" altLang="ko-KR" baseline="0" dirty="0"/>
          </a:p>
          <a:p>
            <a:r>
              <a:rPr lang="en-US" altLang="ko-KR" baseline="0" dirty="0"/>
              <a:t>Protocol</a:t>
            </a:r>
            <a:r>
              <a:rPr lang="ko-KR" altLang="en-US" baseline="0" dirty="0"/>
              <a:t>이라는 것이고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643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 ex) </a:t>
            </a:r>
            <a:r>
              <a:rPr lang="ko-KR" altLang="en-US" dirty="0"/>
              <a:t>봉화</a:t>
            </a:r>
            <a:r>
              <a:rPr lang="en-US" altLang="ko-KR" dirty="0"/>
              <a:t>, </a:t>
            </a:r>
            <a:r>
              <a:rPr lang="ko-KR" altLang="en-US" dirty="0"/>
              <a:t>모스부호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간의 주고받는 메시지를 전송할 때 에러가 발생하지 않도록 알맞은 크기로 나누어져 전송하고 이를 받아서 다시 원래의 정보로 변환하는 것을 약속해 놓은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연결인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Web-Browser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요청으로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서버와 접속하여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요청에 대한 응답인 데이터를 전송 후 연결을 종료합니다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심플한 상태이기 때문에 전산 자원이 적게 든다는 장점이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단점은 연결이 지속적이지 않기에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연결 종료 후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추가적인 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요청인지 모른다는 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요청을 구분 할 수 없어서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제대로 된 응답인 데이터를 전송 할 수 없다는 단점이 발생합니다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85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하드웨어쪽까지 자세하게 설명을 </a:t>
            </a:r>
            <a:r>
              <a:rPr lang="ko-KR" altLang="en-US" dirty="0" err="1"/>
              <a:t>드리도록하겠습니다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HTTP ex) </a:t>
            </a:r>
            <a:r>
              <a:rPr lang="ko-KR" altLang="en-US" dirty="0"/>
              <a:t>봉화</a:t>
            </a:r>
            <a:r>
              <a:rPr lang="en-US" altLang="ko-KR" dirty="0"/>
              <a:t>, </a:t>
            </a:r>
            <a:r>
              <a:rPr lang="ko-KR" altLang="en-US" dirty="0"/>
              <a:t>모스부호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 간의 주고받는 메시지를 전송할 때 에러가 발생하지 않도록 알맞은 크기로 나누어져 전송하고 이를 받아서 다시 원래의 정보로 변환하는 것을 약속해 놓은 것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연결인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Web-Browser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통해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요청으로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Web-Server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서버와 접속하여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요청에 대한 응답인 데이터를 전송 후 연결을 종료합니다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심플한 상태이기 때문에 전산 자원이 적게 든다는 장점이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단점은 연결이 지속적이지 않기에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연결 종료 후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추가적인 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어떤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요청인지 모른다는 점이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다수의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각각의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Web-Client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요청을 구분 할 수 없어서 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제대로 된 응답인 데이터를 전송 할 수 없다는 단점이 발생합니다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04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668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0~255</a:t>
            </a:r>
            <a:r>
              <a:rPr lang="ko-KR" altLang="en-US" baseline="0" dirty="0"/>
              <a:t>의 범위를 가진 네 숫자로 이루어짐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가독성에</a:t>
            </a:r>
            <a:r>
              <a:rPr lang="ko-KR" altLang="en-US" baseline="0" dirty="0"/>
              <a:t> 좋게 도메인 네임으로 바꾼다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그걸 가능하게 하는 것이 </a:t>
            </a:r>
            <a:r>
              <a:rPr lang="en-US" altLang="ko-KR" baseline="0" dirty="0"/>
              <a:t>DNS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9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말하는 자원이라는 것은 인터넷상에서 송수신되는 </a:t>
            </a:r>
            <a:r>
              <a:rPr lang="en-US" altLang="ko-KR" dirty="0"/>
              <a:t>HTML</a:t>
            </a:r>
            <a:r>
              <a:rPr lang="ko-KR" altLang="en-US" baseline="0" dirty="0"/>
              <a:t> 등의 정보를 포함해 사진이나 그림 동영상 음악과 같은 </a:t>
            </a:r>
            <a:r>
              <a:rPr lang="ko-KR" altLang="en-US" baseline="0" dirty="0" err="1"/>
              <a:t>콘텐츠라고</a:t>
            </a:r>
            <a:r>
              <a:rPr lang="ko-KR" altLang="en-US" baseline="0" dirty="0"/>
              <a:t> 보면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은 지금 나와있는 웹 사이트의 주소 뿐 아니라 콘텐츠 자원을 모두 나타낼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2054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말하는 자원이라는 것은 인터넷상에서 송수신되는 </a:t>
            </a:r>
            <a:r>
              <a:rPr lang="en-US" altLang="ko-KR" dirty="0"/>
              <a:t>HTML</a:t>
            </a:r>
            <a:r>
              <a:rPr lang="ko-KR" altLang="en-US" baseline="0" dirty="0"/>
              <a:t> 등의 정보를 포함해 사진이나 그림 동영상 음악과 같은 </a:t>
            </a:r>
            <a:r>
              <a:rPr lang="ko-KR" altLang="en-US" baseline="0" dirty="0" err="1"/>
              <a:t>콘텐츠라고</a:t>
            </a:r>
            <a:r>
              <a:rPr lang="ko-KR" altLang="en-US" baseline="0" dirty="0"/>
              <a:t> 보면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en-US" altLang="ko-KR" baseline="0" dirty="0"/>
              <a:t>URL</a:t>
            </a:r>
            <a:r>
              <a:rPr lang="ko-KR" altLang="en-US" baseline="0" dirty="0"/>
              <a:t>은 지금 나와있는 웹 사이트의 주소 뿐 아니라 콘텐츠 자원을 모두 나타낼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9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인터넷이라는 것은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 세계에 설치된 컴퓨터를 모두 연결해 놓은 거대한</a:t>
            </a:r>
            <a:r>
              <a:rPr lang="en-US" altLang="ko-KR" baseline="0" dirty="0"/>
              <a:t> </a:t>
            </a:r>
            <a:r>
              <a:rPr lang="ko-KR" altLang="en-US" baseline="0" dirty="0"/>
              <a:t>네트워크를 바로 인터넷이라고 합니다</a:t>
            </a:r>
            <a:r>
              <a:rPr lang="en-US" altLang="ko-KR" baseline="0" dirty="0"/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전자우편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(e-mail),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컴퓨터 연결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(telnet),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전송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(FTP),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유즈넷 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(Usenet News),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정보 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(Gopher),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대화와 토론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(IRC),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게시판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(BBS)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6.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인터넷의 기능에 대해 알아보자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!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34withyou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07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인터넷이라는 것은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 세계에 설치된 컴퓨터를 모두 연결해 놓은 거대한</a:t>
            </a:r>
            <a:r>
              <a:rPr lang="en-US" altLang="ko-KR" baseline="0" dirty="0"/>
              <a:t> </a:t>
            </a:r>
            <a:r>
              <a:rPr lang="ko-KR" altLang="en-US" baseline="0" dirty="0"/>
              <a:t>네트워크를 바로 인터넷이라고 합니다</a:t>
            </a:r>
            <a:r>
              <a:rPr lang="en-US" altLang="ko-KR" baseline="0" dirty="0"/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전자우편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(e-mail),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컴퓨터 연결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(telnet),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전송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(FTP),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유즈넷 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(Usenet News),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정보 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(Gopher),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대화와 토론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(IRC),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게시판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(BBS)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6.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인터넷의 기능에 대해 알아보자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!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34withyou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511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인터넷이라는 것은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 세계에 설치된 컴퓨터를 모두 연결해 놓은 거대한</a:t>
            </a:r>
            <a:r>
              <a:rPr lang="en-US" altLang="ko-KR" baseline="0" dirty="0"/>
              <a:t> </a:t>
            </a:r>
            <a:r>
              <a:rPr lang="ko-KR" altLang="en-US" baseline="0" dirty="0"/>
              <a:t>네트워크를 바로 인터넷이라고 합니다</a:t>
            </a:r>
            <a:r>
              <a:rPr lang="en-US" altLang="ko-KR" baseline="0" dirty="0"/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전자우편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(e-mail),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원격 컴퓨터 연결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(telnet),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전송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(FTP),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유즈넷 뉴스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(Usenet News),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정보 검색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(Gopher),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인터넷 대화와 토론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(IRC),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전자 게시판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(BBS)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출처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6.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인터넷의 기능에 대해 알아보자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!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작성자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34withyou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507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657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80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408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회선교환방식 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</a:t>
            </a:r>
            <a:r>
              <a:rPr lang="ko-KR" alt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패킷교환방식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https://www.youtube.com/watch?v=1Gtj-dO7F1I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03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425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050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620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5838092"/>
            <a:ext cx="12192000" cy="1033976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7812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99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13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76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88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12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D2748-FAB7-4AD1-859F-6534660D67DB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082D1-03BB-4305-8D8C-7EE8AA73AFD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90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0034" y="2297306"/>
            <a:ext cx="275017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BEB30-2871-491F-984E-E15446ACC26A}"/>
              </a:ext>
            </a:extLst>
          </p:cNvPr>
          <p:cNvSpPr txBox="1"/>
          <p:nvPr/>
        </p:nvSpPr>
        <p:spPr>
          <a:xfrm>
            <a:off x="6974517" y="5942820"/>
            <a:ext cx="674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박병관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연구원</a:t>
            </a:r>
          </a:p>
        </p:txBody>
      </p:sp>
    </p:spTree>
    <p:extLst>
      <p:ext uri="{BB962C8B-B14F-4D97-AF65-F5344CB8AC3E}">
        <p14:creationId xmlns:p14="http://schemas.microsoft.com/office/powerpoint/2010/main" val="2156751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Picture 20" descr="미국 지도 png에 대한 이미지 검색결과">
            <a:extLst>
              <a:ext uri="{FF2B5EF4-FFF2-40B4-BE49-F238E27FC236}">
                <a16:creationId xmlns:a16="http://schemas.microsoft.com/office/drawing/2014/main" id="{49044D4E-DE2E-4208-A156-46DC413A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85" y="1451377"/>
            <a:ext cx="421957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2611DF-A542-47CA-9387-4FD9614B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524000"/>
            <a:ext cx="5715000" cy="3810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9D1F7B9-FC5F-4F04-B264-5B89010D75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3155" y="1862374"/>
            <a:ext cx="4704784" cy="294049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97A6CFB-C752-4B15-B45C-8243D75B358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5927" flipH="1">
            <a:off x="2198982" y="3084082"/>
            <a:ext cx="1430623" cy="49707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4C46848-96DE-4657-8807-322FF82AB1F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8717324" y="703391"/>
            <a:ext cx="1430623" cy="49707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789079-B2BC-4B83-9C63-8B1A977D8547}"/>
              </a:ext>
            </a:extLst>
          </p:cNvPr>
          <p:cNvSpPr/>
          <p:nvPr/>
        </p:nvSpPr>
        <p:spPr>
          <a:xfrm>
            <a:off x="-85725" y="-24998"/>
            <a:ext cx="12277725" cy="71818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F32C113-7968-488B-B764-1ED8FED5618C}"/>
              </a:ext>
            </a:extLst>
          </p:cNvPr>
          <p:cNvSpPr txBox="1"/>
          <p:nvPr/>
        </p:nvSpPr>
        <p:spPr>
          <a:xfrm>
            <a:off x="177300" y="2347307"/>
            <a:ext cx="11837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만약 적의 공격으로 인해 </a:t>
            </a:r>
            <a:endParaRPr lang="en-US" altLang="ko-KR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통신두절 된다면 어떻게 반격해야 할까</a:t>
            </a:r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0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93 -0.07222 L 0.04193 -0.07222 C 0.04388 -0.07407 0.0461 -0.07546 0.04805 -0.07778 C 0.04896 -0.07917 0.04935 -0.08171 0.05026 -0.08333 C 0.05117 -0.08472 0.05235 -0.08588 0.05339 -0.08727 C 0.05495 -0.08958 0.05612 -0.09236 0.05795 -0.09421 C 0.05951 -0.0956 0.06159 -0.0956 0.06328 -0.09676 C 0.06485 -0.09792 0.06628 -0.1 0.06784 -0.10093 C 0.06966 -0.10185 0.07149 -0.10162 0.07318 -0.10232 C 0.09245 -0.10972 0.07891 -0.10625 0.09167 -0.10903 C 0.09362 -0.10995 0.09571 -0.11088 0.09779 -0.11181 C 0.09922 -0.1125 0.10078 -0.11389 0.10235 -0.11458 C 0.10404 -0.11528 0.10586 -0.11551 0.10768 -0.11597 C 0.11198 -0.11806 0.11641 -0.11991 0.12071 -0.12269 C 0.13138 -0.12986 0.12227 -0.12407 0.13216 -0.1294 C 0.13373 -0.13032 0.13516 -0.13148 0.13672 -0.13218 C 0.14037 -0.13403 0.14388 -0.13634 0.14753 -0.13773 C 0.1487 -0.13819 0.15 -0.13843 0.1513 -0.13912 C 0.16133 -0.14444 0.14896 -0.13958 0.15899 -0.14306 C 0.1625 -0.14954 0.15821 -0.14236 0.16276 -0.14722 C 0.16393 -0.14838 0.16472 -0.15023 0.16589 -0.15116 C 0.1668 -0.15208 0.16784 -0.15208 0.16888 -0.15255 C 0.16966 -0.15301 0.17045 -0.15347 0.17123 -0.15394 C 0.1767 -0.1581 0.17162 -0.15579 0.17813 -0.1581 C 0.18815 -0.17153 0.17383 -0.15347 0.18503 -0.16343 C 0.18646 -0.16482 0.18737 -0.16759 0.1888 -0.16898 C 0.19024 -0.17037 0.19193 -0.1706 0.19336 -0.17176 C 0.19466 -0.17245 0.19597 -0.17338 0.19727 -0.17431 C 0.20378 -0.18032 0.19818 -0.17755 0.20482 -0.17986 C 0.20847 -0.18241 0.20938 -0.1831 0.21328 -0.18519 C 0.21433 -0.18588 0.21537 -0.18611 0.21641 -0.18657 C 0.22409 -0.19074 0.21784 -0.18819 0.22474 -0.19074 C 0.23112 -0.19653 0.22422 -0.19074 0.23164 -0.19491 C 0.23295 -0.1956 0.23425 -0.19676 0.23555 -0.19745 C 0.23646 -0.19815 0.2375 -0.19838 0.23854 -0.19884 C 0.24714 -0.20394 0.23815 -0.19977 0.24545 -0.20301 C 0.24675 -0.2044 0.24792 -0.20602 0.24922 -0.20694 C 0.25052 -0.20787 0.25183 -0.20787 0.25313 -0.20833 C 0.25443 -0.20903 0.2556 -0.21042 0.2569 -0.21111 C 0.25873 -0.21227 0.26042 -0.21296 0.26224 -0.21389 C 0.26433 -0.21482 0.26641 -0.21528 0.26836 -0.21667 C 0.27071 -0.21806 0.27292 -0.22037 0.27526 -0.22199 C 0.27748 -0.22361 0.27995 -0.22454 0.28216 -0.22616 C 0.29037 -0.23218 0.29805 -0.24144 0.30664 -0.24514 C 0.33724 -0.2581 0.30847 -0.24491 0.33802 -0.26157 C 0.3474 -0.26667 0.35703 -0.2706 0.36641 -0.27639 C 0.37005 -0.2787 0.38242 -0.28634 0.3862 -0.29005 C 0.39323 -0.29699 0.39492 -0.30185 0.40078 -0.30648 C 0.40156 -0.30694 0.40235 -0.30741 0.40313 -0.30787 C 0.40365 -0.30903 0.40391 -0.31088 0.40456 -0.31181 C 0.40547 -0.31296 0.40664 -0.3125 0.40768 -0.31319 C 0.41628 -0.31829 0.40729 -0.31412 0.41459 -0.31736 C 0.41589 -0.31875 0.41706 -0.32037 0.41836 -0.3213 C 0.42005 -0.32269 0.42201 -0.32315 0.4237 -0.32407 C 0.43177 -0.32847 0.42513 -0.32546 0.43138 -0.32824 C 0.43268 -0.32963 0.43386 -0.33125 0.43529 -0.33218 C 0.4362 -0.3331 0.43724 -0.3331 0.43828 -0.33357 C 0.43959 -0.33449 0.44089 -0.33542 0.44206 -0.33634 C 0.44284 -0.33681 0.44362 -0.33727 0.4444 -0.33773 C 0.4556 -0.35093 0.44388 -0.3375 0.45209 -0.34583 C 0.45287 -0.34676 0.45352 -0.34792 0.45443 -0.34861 C 0.4556 -0.34931 0.4569 -0.34931 0.45821 -0.35 C 0.45951 -0.35069 0.46068 -0.35185 0.46198 -0.35278 C 0.46302 -0.35324 0.46406 -0.35347 0.46511 -0.35394 C 0.46641 -0.35486 0.46758 -0.35602 0.46888 -0.35671 C 0.47045 -0.35741 0.47201 -0.35764 0.47344 -0.3581 C 0.47552 -0.35949 0.47761 -0.36111 0.47956 -0.36227 C 0.48399 -0.36458 0.48607 -0.36505 0.49037 -0.3662 C 0.49336 -0.36806 0.49636 -0.3706 0.49948 -0.37176 C 0.50821 -0.37477 0.50469 -0.37338 0.51029 -0.37569 C 0.51094 -0.37662 0.51172 -0.37801 0.5125 -0.37847 C 0.5138 -0.3794 0.51511 -0.3794 0.51641 -0.37986 C 0.51836 -0.38079 0.52045 -0.38171 0.52253 -0.38264 C 0.52292 -0.38287 0.52722 -0.38449 0.52787 -0.38542 C 0.528 -0.38565 0.52787 -0.38634 0.52787 -0.38657 " pathEditMode="relative" ptsTypes="AAAAAAAAAAAAAAAAAAAAAAAAAAAAAAAAAAAAAAAAAAAAAAAAAAAAAAAAAAAAAAAAAAAAAAAAA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10578 L -0.00013 0.10578 C -0.00039 0.10995 -0.00091 0.11389 -0.00091 0.11828 C -0.00091 0.12754 -0.00026 0.13912 0.00065 0.14884 C 0.00078 0.15115 0.00117 0.15324 0.00143 0.15578 C 0.00195 0.16134 0.00247 0.17083 0.00299 0.17662 C 0.00156 0.24259 0.00364 0.19676 0.00143 0.22106 C 0.00013 0.23379 0.0013 0.22685 -0.00013 0.23495 C -0.00039 0.24051 -0.00039 0.24606 -0.00091 0.25162 C -0.00156 0.2574 -0.00365 0.26504 -0.00482 0.27106 C -0.00521 0.27222 -0.00534 0.27384 -0.0056 0.27523 C -0.00612 0.27662 -0.00677 0.27778 -0.00716 0.2794 C -0.00755 0.28055 -0.00768 0.28217 -0.00794 0.28356 C -0.00847 0.28541 -0.00912 0.28703 -0.00951 0.28912 C -0.0099 0.29074 -0.01003 0.29282 -0.01029 0.29467 C -0.01055 0.29606 -0.01081 0.29745 -0.01107 0.29884 C -0.01081 0.30671 -0.01107 0.31458 -0.01029 0.32245 C -0.01016 0.32407 -0.00912 0.325 -0.00873 0.32662 C -0.00508 0.34143 -0.00925 0.32963 -0.0056 0.33912 C -0.00417 0.35 -0.00521 0.34768 -0.00248 0.3544 C -0.00183 0.35625 -0.00117 0.3581 -0.00013 0.35995 C 0.00052 0.36111 0.00143 0.3618 0.00221 0.36273 C 0.00273 0.36412 0.00364 0.36504 0.00377 0.3669 C 0.00442 0.38796 0.00456 0.40926 0.00456 0.43078 " pathEditMode="relative" ptsTypes="AAAAAAAAAAAAAAAAAAAAAAAA">
                                      <p:cBhvr>
                                        <p:cTn id="2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22" y="1392907"/>
            <a:ext cx="5892604" cy="46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8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" name="직선 화살표 연결선 22"/>
          <p:cNvCxnSpPr>
            <a:stCxn id="6" idx="6"/>
            <a:endCxn id="29" idx="2"/>
          </p:cNvCxnSpPr>
          <p:nvPr/>
        </p:nvCxnSpPr>
        <p:spPr>
          <a:xfrm flipV="1">
            <a:off x="1353496" y="2385418"/>
            <a:ext cx="1691931" cy="897550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93837" y="2803138"/>
            <a:ext cx="959659" cy="9596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/>
          <p:cNvSpPr/>
          <p:nvPr/>
        </p:nvSpPr>
        <p:spPr>
          <a:xfrm>
            <a:off x="393836" y="1021231"/>
            <a:ext cx="959659" cy="9596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타원 26"/>
          <p:cNvSpPr/>
          <p:nvPr/>
        </p:nvSpPr>
        <p:spPr>
          <a:xfrm>
            <a:off x="393836" y="4502984"/>
            <a:ext cx="959659" cy="9596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타원 27"/>
          <p:cNvSpPr/>
          <p:nvPr/>
        </p:nvSpPr>
        <p:spPr>
          <a:xfrm>
            <a:off x="10674975" y="2798910"/>
            <a:ext cx="959659" cy="9596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타원 28"/>
          <p:cNvSpPr/>
          <p:nvPr/>
        </p:nvSpPr>
        <p:spPr>
          <a:xfrm>
            <a:off x="3045427" y="21920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타원 40"/>
          <p:cNvSpPr/>
          <p:nvPr/>
        </p:nvSpPr>
        <p:spPr>
          <a:xfrm>
            <a:off x="4974921" y="2738483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/>
          <p:cNvSpPr/>
          <p:nvPr/>
        </p:nvSpPr>
        <p:spPr>
          <a:xfrm>
            <a:off x="7148504" y="1998720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타원 42"/>
          <p:cNvSpPr/>
          <p:nvPr/>
        </p:nvSpPr>
        <p:spPr>
          <a:xfrm>
            <a:off x="3670954" y="1389772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타원 43"/>
          <p:cNvSpPr/>
          <p:nvPr/>
        </p:nvSpPr>
        <p:spPr>
          <a:xfrm>
            <a:off x="3703386" y="38684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타원 44"/>
          <p:cNvSpPr/>
          <p:nvPr/>
        </p:nvSpPr>
        <p:spPr>
          <a:xfrm>
            <a:off x="6458309" y="4502984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타원 45"/>
          <p:cNvSpPr/>
          <p:nvPr/>
        </p:nvSpPr>
        <p:spPr>
          <a:xfrm>
            <a:off x="5590802" y="1623746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타원 46"/>
          <p:cNvSpPr/>
          <p:nvPr/>
        </p:nvSpPr>
        <p:spPr>
          <a:xfrm>
            <a:off x="8240216" y="38684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/>
          <p:cNvSpPr/>
          <p:nvPr/>
        </p:nvSpPr>
        <p:spPr>
          <a:xfrm>
            <a:off x="8423307" y="909943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323336" y="1397554"/>
            <a:ext cx="2347618" cy="181681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7"/>
            <a:endCxn id="43" idx="3"/>
          </p:cNvCxnSpPr>
          <p:nvPr/>
        </p:nvCxnSpPr>
        <p:spPr>
          <a:xfrm flipV="1">
            <a:off x="3375494" y="1719839"/>
            <a:ext cx="352090" cy="528860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0815" y="2541291"/>
            <a:ext cx="538544" cy="132717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1330049" y="4104752"/>
            <a:ext cx="2406521" cy="759177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5" idx="2"/>
          </p:cNvCxnSpPr>
          <p:nvPr/>
        </p:nvCxnSpPr>
        <p:spPr>
          <a:xfrm flipH="1" flipV="1">
            <a:off x="4090085" y="4089221"/>
            <a:ext cx="2368224" cy="60711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7" idx="2"/>
          </p:cNvCxnSpPr>
          <p:nvPr/>
        </p:nvCxnSpPr>
        <p:spPr>
          <a:xfrm flipH="1">
            <a:off x="6811824" y="4061818"/>
            <a:ext cx="1428392" cy="59187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8" idx="2"/>
          </p:cNvCxnSpPr>
          <p:nvPr/>
        </p:nvCxnSpPr>
        <p:spPr>
          <a:xfrm flipH="1">
            <a:off x="8587070" y="3278740"/>
            <a:ext cx="2087905" cy="690926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2" idx="2"/>
          </p:cNvCxnSpPr>
          <p:nvPr/>
        </p:nvCxnSpPr>
        <p:spPr>
          <a:xfrm flipH="1">
            <a:off x="5340311" y="2192069"/>
            <a:ext cx="1808193" cy="684996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8" idx="1"/>
          </p:cNvCxnSpPr>
          <p:nvPr/>
        </p:nvCxnSpPr>
        <p:spPr>
          <a:xfrm flipH="1" flipV="1">
            <a:off x="7510651" y="2173390"/>
            <a:ext cx="3304863" cy="766059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1" idx="2"/>
          </p:cNvCxnSpPr>
          <p:nvPr/>
        </p:nvCxnSpPr>
        <p:spPr>
          <a:xfrm flipH="1" flipV="1">
            <a:off x="3429361" y="2405099"/>
            <a:ext cx="1545560" cy="526733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46" idx="2"/>
          </p:cNvCxnSpPr>
          <p:nvPr/>
        </p:nvCxnSpPr>
        <p:spPr>
          <a:xfrm flipH="1" flipV="1">
            <a:off x="4023044" y="1655497"/>
            <a:ext cx="1567758" cy="16159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8" idx="2"/>
          </p:cNvCxnSpPr>
          <p:nvPr/>
        </p:nvCxnSpPr>
        <p:spPr>
          <a:xfrm flipH="1">
            <a:off x="5953150" y="1103292"/>
            <a:ext cx="2470157" cy="678033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28" idx="0"/>
            <a:endCxn id="48" idx="6"/>
          </p:cNvCxnSpPr>
          <p:nvPr/>
        </p:nvCxnSpPr>
        <p:spPr>
          <a:xfrm flipH="1" flipV="1">
            <a:off x="8810004" y="1103292"/>
            <a:ext cx="2344801" cy="169561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1"/>
            <a:endCxn id="29" idx="5"/>
          </p:cNvCxnSpPr>
          <p:nvPr/>
        </p:nvCxnSpPr>
        <p:spPr>
          <a:xfrm flipH="1" flipV="1">
            <a:off x="3375494" y="2522136"/>
            <a:ext cx="3139445" cy="203747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41" idx="1"/>
          </p:cNvCxnSpPr>
          <p:nvPr/>
        </p:nvCxnSpPr>
        <p:spPr>
          <a:xfrm flipH="1" flipV="1">
            <a:off x="3984510" y="1725319"/>
            <a:ext cx="1047041" cy="1069794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45" idx="0"/>
          </p:cNvCxnSpPr>
          <p:nvPr/>
        </p:nvCxnSpPr>
        <p:spPr>
          <a:xfrm flipV="1">
            <a:off x="6651658" y="2337847"/>
            <a:ext cx="656238" cy="2165137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41" idx="0"/>
          </p:cNvCxnSpPr>
          <p:nvPr/>
        </p:nvCxnSpPr>
        <p:spPr>
          <a:xfrm flipV="1">
            <a:off x="5168270" y="1951101"/>
            <a:ext cx="551069" cy="78738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575912" y="5853722"/>
            <a:ext cx="8994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회선교환방식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목적지로 전송을 하기 전에 먼저 회선을 결정</a:t>
            </a:r>
          </a:p>
        </p:txBody>
      </p:sp>
    </p:spTree>
    <p:extLst>
      <p:ext uri="{BB962C8B-B14F-4D97-AF65-F5344CB8AC3E}">
        <p14:creationId xmlns:p14="http://schemas.microsoft.com/office/powerpoint/2010/main" val="411975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3" name="직선 화살표 연결선 22"/>
          <p:cNvCxnSpPr>
            <a:stCxn id="6" idx="6"/>
            <a:endCxn id="29" idx="2"/>
          </p:cNvCxnSpPr>
          <p:nvPr/>
        </p:nvCxnSpPr>
        <p:spPr>
          <a:xfrm flipV="1">
            <a:off x="1353496" y="2385418"/>
            <a:ext cx="1691931" cy="897550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393837" y="2803138"/>
            <a:ext cx="959659" cy="9596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타원 25"/>
          <p:cNvSpPr/>
          <p:nvPr/>
        </p:nvSpPr>
        <p:spPr>
          <a:xfrm>
            <a:off x="393836" y="1021231"/>
            <a:ext cx="959659" cy="9596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타원 26"/>
          <p:cNvSpPr/>
          <p:nvPr/>
        </p:nvSpPr>
        <p:spPr>
          <a:xfrm>
            <a:off x="393836" y="4502984"/>
            <a:ext cx="959659" cy="95965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타원 27"/>
          <p:cNvSpPr/>
          <p:nvPr/>
        </p:nvSpPr>
        <p:spPr>
          <a:xfrm>
            <a:off x="10674975" y="2798910"/>
            <a:ext cx="959659" cy="95965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타원 28"/>
          <p:cNvSpPr/>
          <p:nvPr/>
        </p:nvSpPr>
        <p:spPr>
          <a:xfrm>
            <a:off x="3045427" y="21920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타원 40"/>
          <p:cNvSpPr/>
          <p:nvPr/>
        </p:nvSpPr>
        <p:spPr>
          <a:xfrm>
            <a:off x="4974921" y="2738483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타원 41"/>
          <p:cNvSpPr/>
          <p:nvPr/>
        </p:nvSpPr>
        <p:spPr>
          <a:xfrm>
            <a:off x="7148504" y="1998720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타원 42"/>
          <p:cNvSpPr/>
          <p:nvPr/>
        </p:nvSpPr>
        <p:spPr>
          <a:xfrm>
            <a:off x="3670954" y="1389772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타원 43"/>
          <p:cNvSpPr/>
          <p:nvPr/>
        </p:nvSpPr>
        <p:spPr>
          <a:xfrm>
            <a:off x="3703386" y="38684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타원 44"/>
          <p:cNvSpPr/>
          <p:nvPr/>
        </p:nvSpPr>
        <p:spPr>
          <a:xfrm>
            <a:off x="6458309" y="4502984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타원 45"/>
          <p:cNvSpPr/>
          <p:nvPr/>
        </p:nvSpPr>
        <p:spPr>
          <a:xfrm>
            <a:off x="5590802" y="1623746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타원 46"/>
          <p:cNvSpPr/>
          <p:nvPr/>
        </p:nvSpPr>
        <p:spPr>
          <a:xfrm>
            <a:off x="8240216" y="3868469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타원 47"/>
          <p:cNvSpPr/>
          <p:nvPr/>
        </p:nvSpPr>
        <p:spPr>
          <a:xfrm>
            <a:off x="8423307" y="909943"/>
            <a:ext cx="386697" cy="38669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323336" y="1397554"/>
            <a:ext cx="2347618" cy="181681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9" idx="7"/>
            <a:endCxn id="43" idx="3"/>
          </p:cNvCxnSpPr>
          <p:nvPr/>
        </p:nvCxnSpPr>
        <p:spPr>
          <a:xfrm flipV="1">
            <a:off x="3375494" y="1719839"/>
            <a:ext cx="352090" cy="528860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3300815" y="2541291"/>
            <a:ext cx="538544" cy="132717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1330049" y="4104752"/>
            <a:ext cx="2406521" cy="759177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5" idx="2"/>
          </p:cNvCxnSpPr>
          <p:nvPr/>
        </p:nvCxnSpPr>
        <p:spPr>
          <a:xfrm flipH="1" flipV="1">
            <a:off x="4090085" y="4089221"/>
            <a:ext cx="2368224" cy="60711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47" idx="2"/>
          </p:cNvCxnSpPr>
          <p:nvPr/>
        </p:nvCxnSpPr>
        <p:spPr>
          <a:xfrm flipH="1">
            <a:off x="6811824" y="4061818"/>
            <a:ext cx="1428392" cy="59187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28" idx="2"/>
          </p:cNvCxnSpPr>
          <p:nvPr/>
        </p:nvCxnSpPr>
        <p:spPr>
          <a:xfrm flipH="1">
            <a:off x="8587070" y="3278740"/>
            <a:ext cx="2087905" cy="690926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42" idx="2"/>
          </p:cNvCxnSpPr>
          <p:nvPr/>
        </p:nvCxnSpPr>
        <p:spPr>
          <a:xfrm flipH="1">
            <a:off x="5340311" y="2192069"/>
            <a:ext cx="1808193" cy="684996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28" idx="1"/>
          </p:cNvCxnSpPr>
          <p:nvPr/>
        </p:nvCxnSpPr>
        <p:spPr>
          <a:xfrm flipH="1" flipV="1">
            <a:off x="7510651" y="2173390"/>
            <a:ext cx="3304863" cy="766059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41" idx="2"/>
          </p:cNvCxnSpPr>
          <p:nvPr/>
        </p:nvCxnSpPr>
        <p:spPr>
          <a:xfrm flipH="1" flipV="1">
            <a:off x="3429361" y="2405099"/>
            <a:ext cx="1545560" cy="526733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46" idx="2"/>
          </p:cNvCxnSpPr>
          <p:nvPr/>
        </p:nvCxnSpPr>
        <p:spPr>
          <a:xfrm flipH="1" flipV="1">
            <a:off x="4023044" y="1655497"/>
            <a:ext cx="1567758" cy="16159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8" idx="2"/>
          </p:cNvCxnSpPr>
          <p:nvPr/>
        </p:nvCxnSpPr>
        <p:spPr>
          <a:xfrm flipH="1">
            <a:off x="5953150" y="1103292"/>
            <a:ext cx="2470157" cy="678033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28" idx="0"/>
            <a:endCxn id="48" idx="6"/>
          </p:cNvCxnSpPr>
          <p:nvPr/>
        </p:nvCxnSpPr>
        <p:spPr>
          <a:xfrm flipH="1" flipV="1">
            <a:off x="8810004" y="1103292"/>
            <a:ext cx="2344801" cy="169561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5" idx="1"/>
            <a:endCxn id="29" idx="5"/>
          </p:cNvCxnSpPr>
          <p:nvPr/>
        </p:nvCxnSpPr>
        <p:spPr>
          <a:xfrm flipH="1" flipV="1">
            <a:off x="3375494" y="2522136"/>
            <a:ext cx="3139445" cy="2037478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41" idx="1"/>
          </p:cNvCxnSpPr>
          <p:nvPr/>
        </p:nvCxnSpPr>
        <p:spPr>
          <a:xfrm flipH="1" flipV="1">
            <a:off x="3984510" y="1725319"/>
            <a:ext cx="1047041" cy="1069794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45" idx="0"/>
          </p:cNvCxnSpPr>
          <p:nvPr/>
        </p:nvCxnSpPr>
        <p:spPr>
          <a:xfrm flipV="1">
            <a:off x="6651658" y="2337847"/>
            <a:ext cx="656238" cy="2165137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41" idx="0"/>
          </p:cNvCxnSpPr>
          <p:nvPr/>
        </p:nvCxnSpPr>
        <p:spPr>
          <a:xfrm flipV="1">
            <a:off x="5168270" y="1951101"/>
            <a:ext cx="551069" cy="787382"/>
          </a:xfrm>
          <a:prstGeom prst="straightConnector1">
            <a:avLst/>
          </a:prstGeom>
          <a:ln w="76200">
            <a:solidFill>
              <a:srgbClr val="3F51B5"/>
            </a:solidFill>
            <a:headEnd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93836" y="6085600"/>
            <a:ext cx="11376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패킷교환방식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회선교환방식과는 달리 고정된 경로가 미리 </a:t>
            </a:r>
            <a:r>
              <a:rPr lang="ko-KR" altLang="en-US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설정되있지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않음</a:t>
            </a:r>
          </a:p>
        </p:txBody>
      </p:sp>
    </p:spTree>
    <p:extLst>
      <p:ext uri="{BB962C8B-B14F-4D97-AF65-F5344CB8AC3E}">
        <p14:creationId xmlns:p14="http://schemas.microsoft.com/office/powerpoint/2010/main" val="17914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 animBg="1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9148" y="2719905"/>
            <a:ext cx="29511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미국 국방성</a:t>
            </a: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ARPANET </a:t>
            </a:r>
          </a:p>
          <a:p>
            <a:pPr algn="ctr"/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시초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45212" y="2976666"/>
            <a:ext cx="2083840" cy="461665"/>
            <a:chOff x="4239460" y="2661686"/>
            <a:chExt cx="2083840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4592442" y="2661686"/>
              <a:ext cx="17308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TCP/IP </a:t>
              </a:r>
              <a:r>
                <a:rPr lang="ko-KR" altLang="en-US" sz="24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39460" y="2661686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595276" y="2707097"/>
            <a:ext cx="2935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유럽 입자물리연구소</a:t>
            </a:r>
            <a:endParaRPr lang="en-US" altLang="ko-KR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</a:t>
            </a:r>
            <a:r>
              <a:rPr lang="ko-KR" altLang="en-US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버너스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리 </a:t>
            </a:r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‘Web’ 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07352" y="1668456"/>
            <a:ext cx="1476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ko-KR" altLang="en-US" sz="40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8503109" y="2347724"/>
            <a:ext cx="224115" cy="667172"/>
          </a:xfrm>
          <a:prstGeom prst="straightConnector1">
            <a:avLst/>
          </a:prstGeom>
          <a:ln w="38100">
            <a:solidFill>
              <a:srgbClr val="3F51B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082350" y="3722914"/>
            <a:ext cx="376264" cy="3545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1082350" y="3722914"/>
            <a:ext cx="376264" cy="354564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796359" y="3760236"/>
            <a:ext cx="376264" cy="354564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6880724" y="3769566"/>
            <a:ext cx="376264" cy="354564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466791" y="3778897"/>
            <a:ext cx="376264" cy="354564"/>
          </a:xfrm>
          <a:prstGeom prst="ellipse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07491" y="2746627"/>
            <a:ext cx="31470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최초의 그래픽 웹 브라우저</a:t>
            </a:r>
            <a:endParaRPr lang="en-US" altLang="ko-KR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마크앤드르슨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모자익</a:t>
            </a:r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개발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>
            <a:off x="324437" y="3930497"/>
            <a:ext cx="11740044" cy="7021"/>
          </a:xfrm>
          <a:prstGeom prst="straightConnector1">
            <a:avLst/>
          </a:prstGeom>
          <a:ln w="76200">
            <a:solidFill>
              <a:srgbClr val="3F51B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34304" y="4072621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1960</a:t>
            </a:r>
            <a:endParaRPr lang="ko-KR" altLang="en-US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48313" y="4091281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1974</a:t>
            </a:r>
            <a:endParaRPr lang="ko-KR" altLang="en-US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37487" y="4096138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1990</a:t>
            </a:r>
            <a:endParaRPr lang="ko-KR" altLang="en-US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223554" y="4122372"/>
            <a:ext cx="843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1993</a:t>
            </a:r>
            <a:endParaRPr lang="ko-KR" altLang="en-US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C:\Users\Jason_Cha\Desktop\mosaic-1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055" y="1659347"/>
            <a:ext cx="95250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88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30" grpId="0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321027" y="4008646"/>
            <a:ext cx="1648594" cy="1236444"/>
            <a:chOff x="1259143" y="3851330"/>
            <a:chExt cx="1648594" cy="1236444"/>
          </a:xfrm>
        </p:grpSpPr>
        <p:sp>
          <p:nvSpPr>
            <p:cNvPr id="10" name="TextBox 9"/>
            <p:cNvSpPr txBox="1"/>
            <p:nvPr/>
          </p:nvSpPr>
          <p:spPr>
            <a:xfrm>
              <a:off x="1383569" y="4068169"/>
              <a:ext cx="14563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Server</a:t>
              </a:r>
              <a:endPara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143" y="3851330"/>
              <a:ext cx="1648594" cy="1236444"/>
            </a:xfrm>
            <a:prstGeom prst="rect">
              <a:avLst/>
            </a:prstGeom>
          </p:spPr>
        </p:pic>
      </p:grpSp>
      <p:grpSp>
        <p:nvGrpSpPr>
          <p:cNvPr id="11" name="그룹 10"/>
          <p:cNvGrpSpPr/>
          <p:nvPr/>
        </p:nvGrpSpPr>
        <p:grpSpPr>
          <a:xfrm>
            <a:off x="2242807" y="1582561"/>
            <a:ext cx="1805034" cy="1438796"/>
            <a:chOff x="1180923" y="1425245"/>
            <a:chExt cx="1805034" cy="1438796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923" y="1425245"/>
              <a:ext cx="1805034" cy="143879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435667" y="1696611"/>
              <a:ext cx="1218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Client</a:t>
              </a:r>
              <a:endPara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79223" y="1748996"/>
            <a:ext cx="5571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클릭한 페이지를 요청하는 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09007" y="2408721"/>
            <a:ext cx="4754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네트워크로 연결된 서버로부터 정보를 제공받는 컴퓨터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79223" y="4150535"/>
            <a:ext cx="576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클릭된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페이지를 제공하는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09007" y="4810260"/>
            <a:ext cx="5115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클라이언트에게 네트워크를 통해 서비스를 제공하는 컴퓨터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47157" y="4163147"/>
            <a:ext cx="30529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Server</a:t>
            </a:r>
            <a:endParaRPr lang="ko-KR" altLang="en-US" sz="4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43306" y="1841653"/>
            <a:ext cx="2726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Client</a:t>
            </a:r>
            <a:endParaRPr lang="ko-KR" altLang="en-US" sz="4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-819457" y="-221"/>
            <a:ext cx="649091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445" y="151978"/>
            <a:ext cx="557001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뒷바침하는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기술의 발명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1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430" y="1231229"/>
            <a:ext cx="1460626" cy="116426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21527" y="1482828"/>
            <a:ext cx="1048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72696" y="845407"/>
            <a:ext cx="35426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3F51B5"/>
                </a:solidFill>
                <a:latin typeface="210 동화책 L" panose="02020603020101020101" pitchFamily="18" charset="-127"/>
                <a:ea typeface="210 동화책 L" panose="02020603020101020101" pitchFamily="18" charset="-127"/>
              </a:rPr>
              <a:t>http://www.naver.com/</a:t>
            </a: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187260" y="1539598"/>
            <a:ext cx="2556940" cy="0"/>
          </a:xfrm>
          <a:prstGeom prst="straightConnector1">
            <a:avLst/>
          </a:prstGeom>
          <a:ln w="47625">
            <a:solidFill>
              <a:schemeClr val="tx2">
                <a:lumMod val="75000"/>
              </a:schemeClr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 flipV="1">
            <a:off x="5138669" y="1976082"/>
            <a:ext cx="2557062" cy="1"/>
          </a:xfrm>
          <a:prstGeom prst="straightConnector1">
            <a:avLst/>
          </a:prstGeom>
          <a:ln w="47625">
            <a:solidFill>
              <a:srgbClr val="3F51B5"/>
            </a:solidFill>
            <a:prstDash val="sysDash"/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25" y="2710961"/>
            <a:ext cx="3629250" cy="3751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612" y="2710961"/>
            <a:ext cx="4329616" cy="249032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5508975" y="2008235"/>
            <a:ext cx="2029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response</a:t>
            </a:r>
            <a:r>
              <a:rPr lang="en-US" altLang="ko-KR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70841" y="1033793"/>
            <a:ext cx="1823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(request)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8094606" y="1316785"/>
            <a:ext cx="1401634" cy="979375"/>
            <a:chOff x="7605149" y="2422262"/>
            <a:chExt cx="1648594" cy="123644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149" y="2422262"/>
              <a:ext cx="1648594" cy="123644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7789326" y="2626274"/>
              <a:ext cx="1337608" cy="5828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Server</a:t>
              </a:r>
              <a:endPara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-819457" y="-221"/>
            <a:ext cx="649091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445" y="151978"/>
            <a:ext cx="557001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뒷바침하는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기술의 발명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3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3.7037E-6 L 0.35924 0.00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3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022E-16 L -0.38568 -0.00093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8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31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978018" y="-221"/>
            <a:ext cx="449410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1445" y="151978"/>
            <a:ext cx="332755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Application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795" y="980652"/>
            <a:ext cx="10027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Application : www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통신 규약에 따라 컴퓨터 간 데이터를 주고 받는 프로그램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162" y="2057870"/>
            <a:ext cx="5781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23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819457" y="-221"/>
            <a:ext cx="649091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445" y="151978"/>
            <a:ext cx="557001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뒷바침하는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기술의 발명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00" name="Picture 4" descr="나라 캐릭터에 대한 이미지 검색결과">
            <a:extLst>
              <a:ext uri="{FF2B5EF4-FFF2-40B4-BE49-F238E27FC236}">
                <a16:creationId xmlns:a16="http://schemas.microsoft.com/office/drawing/2014/main" id="{F2A5BF5B-E89D-4B0E-96BD-5B74FE9BB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2" y="1628514"/>
            <a:ext cx="81438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57" y="3065143"/>
            <a:ext cx="1634265" cy="122496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23" y="2954222"/>
            <a:ext cx="1805034" cy="143879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552" y="2942647"/>
            <a:ext cx="1805034" cy="143879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87" y="1002078"/>
            <a:ext cx="1805034" cy="143879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62" y="4952671"/>
            <a:ext cx="1805034" cy="1438796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3733457" y="2440874"/>
            <a:ext cx="4766095" cy="2511797"/>
            <a:chOff x="3321513" y="2120630"/>
            <a:chExt cx="4766095" cy="2511797"/>
          </a:xfrm>
        </p:grpSpPr>
        <p:cxnSp>
          <p:nvCxnSpPr>
            <p:cNvPr id="23" name="직선 화살표 연결선 22"/>
            <p:cNvCxnSpPr>
              <a:stCxn id="16" idx="3"/>
              <a:endCxn id="46" idx="1"/>
            </p:cNvCxnSpPr>
            <p:nvPr/>
          </p:nvCxnSpPr>
          <p:spPr>
            <a:xfrm>
              <a:off x="3321513" y="3353376"/>
              <a:ext cx="1576800" cy="4004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20" idx="2"/>
              <a:endCxn id="46" idx="0"/>
            </p:cNvCxnSpPr>
            <p:nvPr/>
          </p:nvCxnSpPr>
          <p:spPr>
            <a:xfrm>
              <a:off x="5704560" y="2120630"/>
              <a:ext cx="10886" cy="624269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>
              <a:stCxn id="46" idx="3"/>
              <a:endCxn id="17" idx="1"/>
            </p:cNvCxnSpPr>
            <p:nvPr/>
          </p:nvCxnSpPr>
          <p:spPr>
            <a:xfrm flipV="1">
              <a:off x="6532578" y="3341801"/>
              <a:ext cx="1555030" cy="15579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46" idx="2"/>
              <a:endCxn id="21" idx="0"/>
            </p:cNvCxnSpPr>
            <p:nvPr/>
          </p:nvCxnSpPr>
          <p:spPr>
            <a:xfrm>
              <a:off x="5715446" y="3969861"/>
              <a:ext cx="689" cy="662566"/>
            </a:xfrm>
            <a:prstGeom prst="straightConnector1">
              <a:avLst/>
            </a:prstGeom>
            <a:ln w="47625">
              <a:solidFill>
                <a:srgbClr val="3F51B5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416633" y="3275303"/>
            <a:ext cx="1456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9370" y="1306642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33967" y="3250738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84775" y="3239163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510785" y="5238108"/>
            <a:ext cx="1218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819457" y="-221"/>
            <a:ext cx="6490914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445" y="151978"/>
            <a:ext cx="5570012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ko-KR" altLang="en-US" sz="36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뒷바침하는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기술의 발명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16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3240469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5717" y="2900273"/>
            <a:ext cx="11033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  <a:r>
              <a:rPr lang="ko-KR" altLang="en-US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다를까요</a:t>
            </a:r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95167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839121" y="-221"/>
            <a:ext cx="304384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Protocol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89231" y="2487544"/>
            <a:ext cx="2892651" cy="1862048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Rule</a:t>
            </a:r>
            <a:endParaRPr lang="ko-KR" altLang="en-US" sz="115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2680" y="3418568"/>
            <a:ext cx="5785751" cy="1862048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Protocol</a:t>
            </a:r>
            <a:endParaRPr lang="ko-KR" altLang="en-US" sz="115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45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7 L 4.79167E-6 -0.107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1179876" y="2249824"/>
            <a:ext cx="9063718" cy="2324095"/>
            <a:chOff x="1179876" y="2249824"/>
            <a:chExt cx="9063718" cy="2324095"/>
          </a:xfrm>
        </p:grpSpPr>
        <p:sp>
          <p:nvSpPr>
            <p:cNvPr id="4" name="직사각형 3"/>
            <p:cNvSpPr/>
            <p:nvPr/>
          </p:nvSpPr>
          <p:spPr>
            <a:xfrm>
              <a:off x="1673871" y="2591091"/>
              <a:ext cx="8569723" cy="1982828"/>
            </a:xfrm>
            <a:prstGeom prst="rect">
              <a:avLst/>
            </a:prstGeom>
            <a:solidFill>
              <a:srgbClr val="F2F2F2"/>
            </a:solidFill>
            <a:ln w="38100">
              <a:solidFill>
                <a:srgbClr val="3F51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79876" y="2249824"/>
              <a:ext cx="2131546" cy="707886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Protocol</a:t>
              </a:r>
              <a:endParaRPr lang="ko-KR" altLang="en-US" sz="4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1790" y="3718051"/>
              <a:ext cx="35205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1. </a:t>
              </a:r>
              <a:r>
                <a:rPr lang="ko-KR" altLang="en-US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무슨 행동을 수행할 것인지 약속</a:t>
              </a:r>
              <a:endPara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2. </a:t>
              </a:r>
              <a:r>
                <a:rPr lang="ko-KR" altLang="en-US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언제</a:t>
              </a:r>
              <a:r>
                <a:rPr lang="en-US" altLang="ko-KR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, </a:t>
              </a:r>
              <a:r>
                <a:rPr lang="ko-KR" altLang="en-US" sz="20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어떻게 호출할 것인지 순서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8930" y="3174387"/>
              <a:ext cx="497624" cy="82384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7542" y="3174387"/>
              <a:ext cx="497624" cy="823844"/>
            </a:xfrm>
            <a:prstGeom prst="rect">
              <a:avLst/>
            </a:prstGeom>
          </p:spPr>
        </p:pic>
        <p:cxnSp>
          <p:nvCxnSpPr>
            <p:cNvPr id="9" name="직선 화살표 연결선 8"/>
            <p:cNvCxnSpPr>
              <a:stCxn id="7" idx="3"/>
              <a:endCxn id="8" idx="1"/>
            </p:cNvCxnSpPr>
            <p:nvPr/>
          </p:nvCxnSpPr>
          <p:spPr>
            <a:xfrm>
              <a:off x="3136554" y="3586309"/>
              <a:ext cx="5590988" cy="0"/>
            </a:xfrm>
            <a:prstGeom prst="straightConnector1">
              <a:avLst/>
            </a:prstGeom>
            <a:ln w="38100">
              <a:solidFill>
                <a:srgbClr val="3F51B5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-839121" y="-221"/>
            <a:ext cx="304384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19534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C1DE078-2A7F-4323-839C-C9287EAD3A04}"/>
              </a:ext>
            </a:extLst>
          </p:cNvPr>
          <p:cNvSpPr txBox="1"/>
          <p:nvPr/>
        </p:nvSpPr>
        <p:spPr>
          <a:xfrm>
            <a:off x="2859033" y="3248778"/>
            <a:ext cx="6473934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SMTP(Simple Mail Transfer Protocol)</a:t>
            </a:r>
          </a:p>
          <a:p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전자우편 전송</a:t>
            </a:r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송신</a:t>
            </a:r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프로토콜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839121" y="-221"/>
            <a:ext cx="304384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Protocol</a:t>
            </a:r>
          </a:p>
        </p:txBody>
      </p:sp>
      <p:pic>
        <p:nvPicPr>
          <p:cNvPr id="5122" name="Picture 2" descr="FTP에 대한 이미지 검색결과">
            <a:extLst>
              <a:ext uri="{FF2B5EF4-FFF2-40B4-BE49-F238E27FC236}">
                <a16:creationId xmlns:a16="http://schemas.microsoft.com/office/drawing/2014/main" id="{9C16D6B7-7260-4EDF-8569-A71ED9A5F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" y="1097417"/>
            <a:ext cx="2234890" cy="14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52434A-7C5F-47E4-97E3-B6D896F379F1}"/>
              </a:ext>
            </a:extLst>
          </p:cNvPr>
          <p:cNvSpPr txBox="1"/>
          <p:nvPr/>
        </p:nvSpPr>
        <p:spPr>
          <a:xfrm>
            <a:off x="2859033" y="1345202"/>
            <a:ext cx="6473934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FTP(File Transfer Protocol)</a:t>
            </a:r>
          </a:p>
          <a:p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파일전송 프로토콜</a:t>
            </a:r>
          </a:p>
        </p:txBody>
      </p:sp>
      <p:pic>
        <p:nvPicPr>
          <p:cNvPr id="5124" name="Picture 4" descr="smtp에 대한 이미지 검색결과">
            <a:extLst>
              <a:ext uri="{FF2B5EF4-FFF2-40B4-BE49-F238E27FC236}">
                <a16:creationId xmlns:a16="http://schemas.microsoft.com/office/drawing/2014/main" id="{F57DCD56-F8C3-42A1-9F55-C2DB372F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8" y="3141719"/>
            <a:ext cx="2234890" cy="148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에 대한 이미지 검색결과">
            <a:extLst>
              <a:ext uri="{FF2B5EF4-FFF2-40B4-BE49-F238E27FC236}">
                <a16:creationId xmlns:a16="http://schemas.microsoft.com/office/drawing/2014/main" id="{A64BE63C-C323-462A-9C15-74EF39331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59" y="5136444"/>
            <a:ext cx="223489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DA6A18-719B-454B-8A9D-9A21E567BF99}"/>
              </a:ext>
            </a:extLst>
          </p:cNvPr>
          <p:cNvSpPr txBox="1"/>
          <p:nvPr/>
        </p:nvSpPr>
        <p:spPr>
          <a:xfrm>
            <a:off x="2859033" y="5421390"/>
            <a:ext cx="7972253" cy="95410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 / HTTPS (Hyper Text Transfer Protocol)</a:t>
            </a:r>
          </a:p>
          <a:p>
            <a:r>
              <a:rPr lang="ko-KR" altLang="en-US" sz="2800" b="1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</a:t>
            </a:r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텍스트 전송 프로토콜</a:t>
            </a:r>
          </a:p>
        </p:txBody>
      </p:sp>
    </p:spTree>
    <p:extLst>
      <p:ext uri="{BB962C8B-B14F-4D97-AF65-F5344CB8AC3E}">
        <p14:creationId xmlns:p14="http://schemas.microsoft.com/office/powerpoint/2010/main" val="1402275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251085" y="2287484"/>
            <a:ext cx="9859367" cy="2693866"/>
          </a:xfrm>
          <a:prstGeom prst="rect">
            <a:avLst/>
          </a:prstGeom>
          <a:solidFill>
            <a:srgbClr val="F2F2F2"/>
          </a:solidFill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-839121" y="-221"/>
            <a:ext cx="240376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146319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7089" y="1979937"/>
            <a:ext cx="5857757" cy="707886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 </a:t>
            </a:r>
            <a:r>
              <a:rPr lang="en-US" altLang="ko-KR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(Hyper Text Transfer Protocol)</a:t>
            </a:r>
            <a:endParaRPr lang="ko-KR" altLang="en-US" sz="24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1909" y="2721196"/>
            <a:ext cx="9472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TCP/IP(Transmission Control Protocol/Internet Protocol)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</a:t>
            </a:r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이용하는 응용 프로토콜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89981" y="3428853"/>
            <a:ext cx="722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하이퍼텍스트를 기반으로 데이터 전송 </a:t>
            </a:r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링크</a:t>
            </a:r>
            <a:r>
              <a:rPr lang="en-US" altLang="ko-KR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(Link)</a:t>
            </a:r>
            <a:r>
              <a:rPr lang="ko-KR" altLang="en-US" sz="20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기반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데이터 접속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89981" y="4136510"/>
            <a:ext cx="4849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en-US" altLang="ko-KR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(request/response)</a:t>
            </a:r>
            <a:r>
              <a:rPr lang="ko-KR" altLang="en-US" sz="2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방식으로 동작</a:t>
            </a:r>
          </a:p>
        </p:txBody>
      </p:sp>
    </p:spTree>
    <p:extLst>
      <p:ext uri="{BB962C8B-B14F-4D97-AF65-F5344CB8AC3E}">
        <p14:creationId xmlns:p14="http://schemas.microsoft.com/office/powerpoint/2010/main" val="301585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431384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3485035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동작원리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800476" y="1163868"/>
            <a:ext cx="3096344" cy="5112568"/>
            <a:chOff x="215516" y="1268760"/>
            <a:chExt cx="2556284" cy="5112568"/>
          </a:xfrm>
        </p:grpSpPr>
        <p:sp>
          <p:nvSpPr>
            <p:cNvPr id="12" name="직사각형 11"/>
            <p:cNvSpPr/>
            <p:nvPr/>
          </p:nvSpPr>
          <p:spPr>
            <a:xfrm>
              <a:off x="215516" y="1268760"/>
              <a:ext cx="2556284" cy="511256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8460" y="1412776"/>
              <a:ext cx="1403079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CFC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 </a:t>
              </a:r>
              <a:r>
                <a:rPr lang="ko-KR" altLang="en-US" sz="2000" b="1" dirty="0">
                  <a:solidFill>
                    <a:srgbClr val="FCFC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316464" y="1163868"/>
            <a:ext cx="3096344" cy="5112568"/>
            <a:chOff x="6264188" y="1268760"/>
            <a:chExt cx="2556284" cy="5112568"/>
          </a:xfrm>
        </p:grpSpPr>
        <p:sp>
          <p:nvSpPr>
            <p:cNvPr id="15" name="직사각형 14"/>
            <p:cNvSpPr/>
            <p:nvPr/>
          </p:nvSpPr>
          <p:spPr>
            <a:xfrm>
              <a:off x="6264188" y="1268760"/>
              <a:ext cx="2556284" cy="511256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72204" y="1412776"/>
              <a:ext cx="1324998" cy="4001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rgbClr val="FCFC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Client </a:t>
              </a:r>
              <a:r>
                <a:rPr lang="ko-KR" altLang="en-US" sz="2000" b="1" dirty="0">
                  <a:solidFill>
                    <a:srgbClr val="FCFC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컴퓨터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7561116" y="5700372"/>
            <a:ext cx="2700300" cy="46805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HW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61116" y="5124308"/>
            <a:ext cx="2700300" cy="4680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(Window)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561116" y="4548244"/>
            <a:ext cx="2700300" cy="468052"/>
          </a:xfrm>
          <a:prstGeom prst="rect">
            <a:avLst/>
          </a:prstGeom>
          <a:solidFill>
            <a:srgbClr val="31859C"/>
          </a:solidFill>
          <a:ln>
            <a:solidFill>
              <a:srgbClr val="31859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Browser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561116" y="1811940"/>
            <a:ext cx="2628292" cy="2196244"/>
            <a:chOff x="5976156" y="1952836"/>
            <a:chExt cx="2628292" cy="2196244"/>
          </a:xfrm>
        </p:grpSpPr>
        <p:sp>
          <p:nvSpPr>
            <p:cNvPr id="21" name="직사각형 20"/>
            <p:cNvSpPr/>
            <p:nvPr/>
          </p:nvSpPr>
          <p:spPr>
            <a:xfrm>
              <a:off x="5976156" y="1952836"/>
              <a:ext cx="2628292" cy="2196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084168" y="2024844"/>
              <a:ext cx="2412268" cy="36004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http://www.naver.com</a:t>
              </a:r>
              <a:endPara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980496" y="5700372"/>
            <a:ext cx="2700300" cy="46805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HW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980496" y="5124308"/>
            <a:ext cx="2700300" cy="468052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운영체제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(Window)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980496" y="4548244"/>
            <a:ext cx="2700300" cy="468052"/>
          </a:xfrm>
          <a:prstGeom prst="rect">
            <a:avLst/>
          </a:prstGeom>
          <a:solidFill>
            <a:srgbClr val="31859C"/>
          </a:solidFill>
          <a:ln>
            <a:solidFill>
              <a:srgbClr val="31859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Server (</a:t>
            </a:r>
            <a:r>
              <a:rPr lang="en-US" altLang="ko-KR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IIS,Apache</a:t>
            </a: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10009388" y="4764268"/>
            <a:ext cx="0" cy="57606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10009388" y="5448344"/>
            <a:ext cx="0" cy="57606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327090" y="5772380"/>
            <a:ext cx="684076" cy="324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212744" y="5772380"/>
            <a:ext cx="684076" cy="324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LAN</a:t>
            </a:r>
            <a:endParaRPr lang="ko-KR" altLang="en-US" sz="15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00069" y="4021540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1859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</a:t>
            </a:r>
            <a:endParaRPr lang="ko-KR" altLang="en-US" b="1" dirty="0">
              <a:solidFill>
                <a:srgbClr val="31859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V="1">
            <a:off x="2196520" y="5412340"/>
            <a:ext cx="0" cy="5400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V="1">
            <a:off x="2196520" y="4836276"/>
            <a:ext cx="0" cy="5400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412544" y="4836276"/>
            <a:ext cx="0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2412544" y="5448344"/>
            <a:ext cx="0" cy="50405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9793364" y="5376336"/>
            <a:ext cx="0" cy="5400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9793364" y="4800272"/>
            <a:ext cx="0" cy="54006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H="1">
            <a:off x="4896820" y="5988404"/>
            <a:ext cx="2412268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057885" y="6096416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www.naver.com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</a:t>
            </a:r>
          </a:p>
        </p:txBody>
      </p:sp>
      <p:cxnSp>
        <p:nvCxnSpPr>
          <p:cNvPr id="50" name="직선 화살표 연결선 49"/>
          <p:cNvCxnSpPr/>
          <p:nvPr/>
        </p:nvCxnSpPr>
        <p:spPr>
          <a:xfrm>
            <a:off x="4896820" y="5772380"/>
            <a:ext cx="2412268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2030071" y="1811940"/>
            <a:ext cx="2628292" cy="2196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57888" y="5088304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www.naver.com</a:t>
            </a:r>
          </a:p>
          <a:p>
            <a:pPr algn="ctr"/>
            <a:r>
              <a: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응답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108805" y="2268191"/>
            <a:ext cx="1337226" cy="1091921"/>
            <a:chOff x="983785" y="2409087"/>
            <a:chExt cx="1337226" cy="1091921"/>
          </a:xfrm>
        </p:grpSpPr>
        <p:sp>
          <p:nvSpPr>
            <p:cNvPr id="40" name="TextBox 39"/>
            <p:cNvSpPr txBox="1"/>
            <p:nvPr/>
          </p:nvSpPr>
          <p:spPr>
            <a:xfrm>
              <a:off x="983785" y="2409087"/>
              <a:ext cx="1337226" cy="369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naver.html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3785" y="2771636"/>
              <a:ext cx="1239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home.doc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94254" y="3131676"/>
              <a:ext cx="1210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data.html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44" name="직선 화살표 연결선 43"/>
          <p:cNvCxnSpPr/>
          <p:nvPr/>
        </p:nvCxnSpPr>
        <p:spPr>
          <a:xfrm flipV="1">
            <a:off x="2196520" y="3792160"/>
            <a:ext cx="0" cy="7560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2412544" y="3864168"/>
            <a:ext cx="0" cy="6840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116" y="1811940"/>
            <a:ext cx="2628292" cy="2205246"/>
          </a:xfrm>
          <a:prstGeom prst="rect">
            <a:avLst/>
          </a:prstGeom>
        </p:spPr>
      </p:pic>
      <p:cxnSp>
        <p:nvCxnSpPr>
          <p:cNvPr id="46" name="직선 화살표 연결선 45"/>
          <p:cNvCxnSpPr/>
          <p:nvPr/>
        </p:nvCxnSpPr>
        <p:spPr>
          <a:xfrm flipV="1">
            <a:off x="9793364" y="3766610"/>
            <a:ext cx="0" cy="7560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10009388" y="3828164"/>
            <a:ext cx="0" cy="68407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82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/>
      <p:bldP spid="49" grpId="0"/>
      <p:bldP spid="53" grpId="0" animBg="1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372979" y="3023912"/>
            <a:ext cx="9532609" cy="1441459"/>
          </a:xfrm>
          <a:prstGeom prst="rect">
            <a:avLst/>
          </a:prstGeom>
          <a:solidFill>
            <a:srgbClr val="F2F2F2"/>
          </a:solidFill>
          <a:ln w="38100">
            <a:solidFill>
              <a:srgbClr val="3F51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-839121" y="-221"/>
            <a:ext cx="263744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TCP/IP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53993" y="2650753"/>
            <a:ext cx="8733160" cy="707886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TCP/IP</a:t>
            </a:r>
            <a:r>
              <a:rPr lang="en-US" altLang="ko-KR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(Transmission Control Protocol/Internet Protocol)</a:t>
            </a:r>
            <a:endParaRPr lang="ko-KR" altLang="en-US" sz="24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736450" y="3483032"/>
            <a:ext cx="7217040" cy="523220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상에서 정보를 주고 받기 위한 쓰이는 통신규약</a:t>
            </a:r>
          </a:p>
        </p:txBody>
      </p:sp>
    </p:spTree>
    <p:extLst>
      <p:ext uri="{BB962C8B-B14F-4D97-AF65-F5344CB8AC3E}">
        <p14:creationId xmlns:p14="http://schemas.microsoft.com/office/powerpoint/2010/main" val="175013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998839" y="3096662"/>
            <a:ext cx="61943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 : XXX.XXX.XXX.XXX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21646" y="4994384"/>
            <a:ext cx="42217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www.naver.com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131167" y="2905416"/>
            <a:ext cx="2" cy="1694793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721621" y="3460424"/>
            <a:ext cx="4943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Domain Name System(DNS)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839121" y="-221"/>
            <a:ext cx="208009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446" y="151978"/>
            <a:ext cx="113952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122565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 -0.19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208009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6" y="151978"/>
            <a:ext cx="113952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490987" y="2517514"/>
            <a:ext cx="5282215" cy="2062103"/>
            <a:chOff x="3454891" y="2039682"/>
            <a:chExt cx="5282215" cy="2062103"/>
          </a:xfrm>
        </p:grpSpPr>
        <p:sp>
          <p:nvSpPr>
            <p:cNvPr id="7" name="TextBox 6"/>
            <p:cNvSpPr txBox="1"/>
            <p:nvPr/>
          </p:nvSpPr>
          <p:spPr>
            <a:xfrm>
              <a:off x="3836246" y="2039682"/>
              <a:ext cx="4519507" cy="1354217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URL</a:t>
              </a:r>
            </a:p>
            <a:p>
              <a:pPr algn="ctr"/>
              <a:r>
                <a:rPr lang="en-US" altLang="ko-KR" sz="28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(Uniform Resource Locator)</a:t>
              </a:r>
              <a:endParaRPr lang="ko-KR" altLang="en-US" sz="28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454891" y="3578565"/>
              <a:ext cx="5282215" cy="52322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인터넷 상에 올려진 자료들이 있는 주소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970023" y="3823603"/>
            <a:ext cx="8317790" cy="584775"/>
          </a:xfrm>
          <a:prstGeom prst="rect">
            <a:avLst/>
          </a:prstGeom>
          <a:solidFill>
            <a:srgbClr val="F2F2F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http://www.wikibook.co.kr/webtext/index.html</a:t>
            </a:r>
            <a:endParaRPr lang="ko-KR" altLang="en-US" sz="32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392989" y="4359215"/>
            <a:ext cx="6746691" cy="529450"/>
            <a:chOff x="3392989" y="4359215"/>
            <a:chExt cx="6746691" cy="529450"/>
          </a:xfrm>
        </p:grpSpPr>
        <p:cxnSp>
          <p:nvCxnSpPr>
            <p:cNvPr id="58" name="직선 연결선 57"/>
            <p:cNvCxnSpPr/>
            <p:nvPr/>
          </p:nvCxnSpPr>
          <p:spPr>
            <a:xfrm>
              <a:off x="3392989" y="4359215"/>
              <a:ext cx="3109411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6853145" y="4359215"/>
              <a:ext cx="328653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4287898" y="4365445"/>
              <a:ext cx="13195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호스트명</a:t>
              </a:r>
              <a:endParaRPr lang="ko-KR" altLang="en-US" sz="2800" dirty="0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7974474" y="4365445"/>
              <a:ext cx="104387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b="1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경로명</a:t>
              </a:r>
              <a:endParaRPr lang="ko-KR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11111E-6 L -4.58333E-6 -0.15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839121" y="-221"/>
            <a:ext cx="265776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446" y="151978"/>
            <a:ext cx="171719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Review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92468" y="2151648"/>
            <a:ext cx="98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936" y="3278847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하이퍼텍스트를 기반으로 데이터 전송하고 요청</a:t>
            </a:r>
            <a:r>
              <a:rPr lang="en-US" altLang="ko-KR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en-US" altLang="ko-KR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(request/response)</a:t>
            </a:r>
            <a:r>
              <a:rPr lang="ko-KR" altLang="en-US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방식으로 동작하는 프로토콜은</a:t>
            </a:r>
            <a:r>
              <a:rPr lang="en-US" altLang="ko-KR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4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25978" y="3371181"/>
            <a:ext cx="1330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8936" y="2151648"/>
            <a:ext cx="9344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인터넷에 연결된 컴퓨터들을 통해 사람들이 정보를 공유할 수 있는 전 세계적인</a:t>
            </a:r>
            <a:endParaRPr lang="en-US" altLang="ko-KR" sz="24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공간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762" y="4491126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 상에 올려진 자료들이 있는 주소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183331" y="4373333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endParaRPr lang="ko-KR" altLang="en-US" sz="3600" b="1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137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7672" y="2828835"/>
            <a:ext cx="4469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you.</a:t>
            </a:r>
            <a:endParaRPr lang="ko-KR" altLang="en-US" sz="72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5552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768451" y="5392550"/>
            <a:ext cx="275098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  <a:endParaRPr lang="ko-KR" altLang="en-US" sz="5400" b="1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863" y="1178537"/>
            <a:ext cx="5067300" cy="4010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339974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1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339974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84" y="1631272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5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339974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AADB8-C509-4C57-9FB7-048B48A0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43" y="1317171"/>
            <a:ext cx="9200713" cy="51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2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339974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881" y="1350514"/>
            <a:ext cx="6346055" cy="475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3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978018" y="-221"/>
            <a:ext cx="43199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1445" y="151978"/>
            <a:ext cx="352006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Internet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7" y="381010"/>
            <a:ext cx="12066063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434353" y="1555386"/>
            <a:ext cx="9152965" cy="4455460"/>
            <a:chOff x="1434353" y="1174376"/>
            <a:chExt cx="9152965" cy="4455460"/>
          </a:xfrm>
        </p:grpSpPr>
        <p:cxnSp>
          <p:nvCxnSpPr>
            <p:cNvPr id="10" name="직선 연결선 9"/>
            <p:cNvCxnSpPr/>
            <p:nvPr/>
          </p:nvCxnSpPr>
          <p:spPr>
            <a:xfrm flipV="1">
              <a:off x="2770094" y="1174376"/>
              <a:ext cx="3209365" cy="1331260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164542" y="3756211"/>
              <a:ext cx="3281082" cy="851648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3316942" y="4760259"/>
              <a:ext cx="6490446" cy="394447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V="1">
              <a:off x="1909482" y="1721224"/>
              <a:ext cx="5011271" cy="860611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114800" y="1559859"/>
              <a:ext cx="4993341" cy="1882588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flipV="1">
              <a:off x="3316942" y="2796988"/>
              <a:ext cx="3290046" cy="1416425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1604682" y="2581835"/>
              <a:ext cx="7969624" cy="394448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2142565" y="3442447"/>
              <a:ext cx="8444753" cy="1783977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1434353" y="2581835"/>
              <a:ext cx="8068235" cy="394448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2707341" y="2339788"/>
              <a:ext cx="6947647" cy="1945341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3074894" y="2043953"/>
              <a:ext cx="5477435" cy="3585883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909482" y="1855694"/>
              <a:ext cx="4320989" cy="2752165"/>
            </a:xfrm>
            <a:prstGeom prst="line">
              <a:avLst/>
            </a:prstGeom>
            <a:ln w="38100">
              <a:solidFill>
                <a:srgbClr val="3F51B5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/>
          <p:cNvSpPr/>
          <p:nvPr/>
        </p:nvSpPr>
        <p:spPr>
          <a:xfrm>
            <a:off x="0" y="31929"/>
            <a:ext cx="12206539" cy="6871437"/>
          </a:xfrm>
          <a:prstGeom prst="rect">
            <a:avLst/>
          </a:prstGeom>
          <a:solidFill>
            <a:srgbClr val="61575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5324" y="2471093"/>
            <a:ext cx="1006826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World Wide Web</a:t>
            </a:r>
            <a:endParaRPr lang="ko-KR" altLang="en-US" sz="115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53688" y="2506951"/>
            <a:ext cx="370967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WWW</a:t>
            </a:r>
            <a:endParaRPr lang="ko-KR" altLang="en-US" sz="115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0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2" grpId="0"/>
      <p:bldP spid="22" grpId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90" name="Picture 18" descr="컴퓨터에 대한 이미지 검색결과">
            <a:extLst>
              <a:ext uri="{FF2B5EF4-FFF2-40B4-BE49-F238E27FC236}">
                <a16:creationId xmlns:a16="http://schemas.microsoft.com/office/drawing/2014/main" id="{51B5A043-FF06-48CE-B207-D39FCAAC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934" y="1249901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전자레인지에 대한 이미지 검색결과">
            <a:extLst>
              <a:ext uri="{FF2B5EF4-FFF2-40B4-BE49-F238E27FC236}">
                <a16:creationId xmlns:a16="http://schemas.microsoft.com/office/drawing/2014/main" id="{F989F22A-C59F-402F-BB4B-F36CDB07E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76" y="1249901"/>
            <a:ext cx="2986386" cy="198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트렌치 코트에 대한 이미지 검색결과">
            <a:extLst>
              <a:ext uri="{FF2B5EF4-FFF2-40B4-BE49-F238E27FC236}">
                <a16:creationId xmlns:a16="http://schemas.microsoft.com/office/drawing/2014/main" id="{E8B992D2-72C6-4E7A-8401-02881E0D1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62" y="1254003"/>
            <a:ext cx="19526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손목시계에 대한 이미지 검색결과">
            <a:extLst>
              <a:ext uri="{FF2B5EF4-FFF2-40B4-BE49-F238E27FC236}">
                <a16:creationId xmlns:a16="http://schemas.microsoft.com/office/drawing/2014/main" id="{C004E677-4AB4-41FE-B058-9B333069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76" y="4177540"/>
            <a:ext cx="2470570" cy="218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선글라스에 대한 이미지 검색결과">
            <a:extLst>
              <a:ext uri="{FF2B5EF4-FFF2-40B4-BE49-F238E27FC236}">
                <a16:creationId xmlns:a16="http://schemas.microsoft.com/office/drawing/2014/main" id="{0ED57C24-F157-406B-B579-8D25BB2D9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510" y="4042998"/>
            <a:ext cx="2315674" cy="23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통조림에 대한 이미지 검색결과">
            <a:extLst>
              <a:ext uri="{FF2B5EF4-FFF2-40B4-BE49-F238E27FC236}">
                <a16:creationId xmlns:a16="http://schemas.microsoft.com/office/drawing/2014/main" id="{98A9CE91-8E78-4375-9ACB-778F3EB7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492" y="3869276"/>
            <a:ext cx="2489395" cy="248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836983F-17F0-4D36-A920-BD1FE01FDA0A}"/>
              </a:ext>
            </a:extLst>
          </p:cNvPr>
          <p:cNvSpPr/>
          <p:nvPr/>
        </p:nvSpPr>
        <p:spPr>
          <a:xfrm>
            <a:off x="-85725" y="-24998"/>
            <a:ext cx="12277725" cy="718185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2C2917-79B7-458B-8DC2-FEC083F4F0F3}"/>
              </a:ext>
            </a:extLst>
          </p:cNvPr>
          <p:cNvSpPr txBox="1"/>
          <p:nvPr/>
        </p:nvSpPr>
        <p:spPr>
          <a:xfrm>
            <a:off x="101445" y="2821816"/>
            <a:ext cx="118373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전쟁때문에 탄생한 물건들</a:t>
            </a:r>
          </a:p>
        </p:txBody>
      </p:sp>
    </p:spTree>
    <p:extLst>
      <p:ext uri="{BB962C8B-B14F-4D97-AF65-F5344CB8AC3E}">
        <p14:creationId xmlns:p14="http://schemas.microsoft.com/office/powerpoint/2010/main" val="25480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78017" y="-221"/>
            <a:ext cx="3405531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445" y="151978"/>
            <a:ext cx="2504103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역사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냉전시대에 대한 이미지 검색결과">
            <a:extLst>
              <a:ext uri="{FF2B5EF4-FFF2-40B4-BE49-F238E27FC236}">
                <a16:creationId xmlns:a16="http://schemas.microsoft.com/office/drawing/2014/main" id="{67DD36D6-54F8-4BCA-9925-BCDA58C3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73" y="1222217"/>
            <a:ext cx="5209454" cy="365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09656-2A11-48FA-8406-02F83AA1B2B3}"/>
              </a:ext>
            </a:extLst>
          </p:cNvPr>
          <p:cNvSpPr txBox="1"/>
          <p:nvPr/>
        </p:nvSpPr>
        <p:spPr>
          <a:xfrm>
            <a:off x="2649474" y="5093230"/>
            <a:ext cx="6893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냉전시대 </a:t>
            </a:r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(1947</a:t>
            </a:r>
            <a:r>
              <a:rPr lang="ko-KR" altLang="en-US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~ 1991</a:t>
            </a:r>
            <a:r>
              <a:rPr lang="ko-KR" altLang="en-US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sz="48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48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65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1237</Words>
  <Application>Microsoft Office PowerPoint</Application>
  <PresentationFormat>와이드스크린</PresentationFormat>
  <Paragraphs>252</Paragraphs>
  <Slides>29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210 동화책 L</vt:lpstr>
      <vt:lpstr>HY견고딕</vt:lpstr>
      <vt:lpstr>배달의민족 주아</vt:lpstr>
      <vt:lpstr>Arial</vt:lpstr>
      <vt:lpstr>나눔바른고딕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Justin</dc:creator>
  <cp:lastModifiedBy>병관 박</cp:lastModifiedBy>
  <cp:revision>76</cp:revision>
  <dcterms:created xsi:type="dcterms:W3CDTF">2017-02-18T17:33:45Z</dcterms:created>
  <dcterms:modified xsi:type="dcterms:W3CDTF">2019-05-22T02:10:53Z</dcterms:modified>
</cp:coreProperties>
</file>